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68" r:id="rId6"/>
    <p:sldId id="269" r:id="rId7"/>
    <p:sldId id="264" r:id="rId8"/>
    <p:sldId id="259" r:id="rId9"/>
    <p:sldId id="266" r:id="rId10"/>
    <p:sldId id="267" r:id="rId11"/>
    <p:sldId id="270" r:id="rId12"/>
    <p:sldId id="260" r:id="rId13"/>
    <p:sldId id="271" r:id="rId14"/>
    <p:sldId id="261" r:id="rId15"/>
    <p:sldId id="26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ung \ Michael \ Lynn" initials="Y\M\L" lastIdx="2" clrIdx="0">
    <p:extLst>
      <p:ext uri="{19B8F6BF-5375-455C-9EA6-DF929625EA0E}">
        <p15:presenceInfo xmlns:p15="http://schemas.microsoft.com/office/powerpoint/2012/main" userId="S-1-5-21-484763869-823518204-839522115-17609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>
        <p:scale>
          <a:sx n="85" d="100"/>
          <a:sy n="85" d="100"/>
        </p:scale>
        <p:origin x="60" y="3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01:42:09.829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01:42:09.829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Travel Recommendation Exercise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Capstone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713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of Toronto venues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668655" y="1461541"/>
            <a:ext cx="232347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Using the 1</a:t>
            </a:r>
            <a:r>
              <a:rPr lang="en-US" baseline="30000" dirty="0" smtClean="0"/>
              <a:t>st</a:t>
            </a:r>
            <a:r>
              <a:rPr lang="en-US" dirty="0" smtClean="0"/>
              <a:t> most common venue category for each cluster: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Cluster 0 – American Restaurant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Cluster 1 – Clothing Store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Cluster 2 – Cafe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Cluster 3 – Coffee Shop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2" y="1250418"/>
            <a:ext cx="8460413" cy="514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601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9000"/>
          </a:xfrm>
        </p:spPr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695" y="1484026"/>
            <a:ext cx="9876984" cy="4946754"/>
          </a:xfrm>
        </p:spPr>
        <p:txBody>
          <a:bodyPr>
            <a:normAutofit/>
          </a:bodyPr>
          <a:lstStyle/>
          <a:p>
            <a:r>
              <a:rPr lang="en-US" dirty="0" smtClean="0"/>
              <a:t>Using categorical attributes, specifically the venue type, the data set on venues had to be transformed. Those attributes were converted into frequency of occurrence of a venue category across a postal code for both New York City and Toronto</a:t>
            </a:r>
          </a:p>
          <a:p>
            <a:r>
              <a:rPr lang="en-US" dirty="0" smtClean="0"/>
              <a:t>Using </a:t>
            </a:r>
            <a:r>
              <a:rPr lang="en-US" dirty="0" smtClean="0"/>
              <a:t>k-means (N=number of postal codes per location), those </a:t>
            </a:r>
            <a:r>
              <a:rPr lang="en-US" dirty="0" smtClean="0"/>
              <a:t>postal </a:t>
            </a:r>
            <a:r>
              <a:rPr lang="en-US" dirty="0" err="1" smtClean="0"/>
              <a:t>codeswere</a:t>
            </a:r>
            <a:r>
              <a:rPr lang="en-US" dirty="0" smtClean="0"/>
              <a:t> </a:t>
            </a:r>
            <a:r>
              <a:rPr lang="en-US" dirty="0" smtClean="0"/>
              <a:t>associated or clustered based on the highest frequency of venue categories in that location</a:t>
            </a:r>
          </a:p>
          <a:p>
            <a:r>
              <a:rPr lang="en-US" dirty="0" smtClean="0"/>
              <a:t>The cluster of zip codes was generated based most common venue category (with the highest frequency)</a:t>
            </a:r>
          </a:p>
          <a:p>
            <a:r>
              <a:rPr lang="en-US" dirty="0" smtClean="0"/>
              <a:t>Visualizations were created to demonstrate venue’s location within </a:t>
            </a:r>
            <a:r>
              <a:rPr lang="en-US" dirty="0" smtClean="0"/>
              <a:t>those </a:t>
            </a:r>
            <a:r>
              <a:rPr lang="en-US" dirty="0" smtClean="0"/>
              <a:t>postal code and venue clusters in both New York </a:t>
            </a:r>
            <a:r>
              <a:rPr lang="en-US" dirty="0"/>
              <a:t>City and </a:t>
            </a:r>
            <a:r>
              <a:rPr lang="en-US" dirty="0" smtClean="0"/>
              <a:t>Toronto</a:t>
            </a:r>
          </a:p>
          <a:p>
            <a:r>
              <a:rPr lang="en-US" dirty="0" smtClean="0"/>
              <a:t>Refer to the resulting </a:t>
            </a:r>
            <a:r>
              <a:rPr lang="en-US" dirty="0" err="1" smtClean="0"/>
              <a:t>dataframes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37484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6595" y="1581466"/>
            <a:ext cx="1921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New York City</a:t>
            </a: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981" y="2040740"/>
            <a:ext cx="9919210" cy="274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515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74070" y="1447331"/>
            <a:ext cx="128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Toronto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343" y="1846643"/>
            <a:ext cx="9976363" cy="443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648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647447"/>
            <a:ext cx="11488426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Based on the research findings,</a:t>
            </a:r>
          </a:p>
          <a:p>
            <a:r>
              <a:rPr lang="en-US" dirty="0" smtClean="0"/>
              <a:t>Coffee Shops was the most common venue out of the top 10 categories within the locations Toronto </a:t>
            </a:r>
            <a:r>
              <a:rPr lang="en-US" dirty="0"/>
              <a:t>and New York </a:t>
            </a:r>
            <a:r>
              <a:rPr lang="en-US" dirty="0" smtClean="0"/>
              <a:t>City.  </a:t>
            </a:r>
          </a:p>
          <a:p>
            <a:r>
              <a:rPr lang="en-US" dirty="0" smtClean="0"/>
              <a:t>4 zip codes were assessed in New York City and 42 zip codes were assessed in Toronto</a:t>
            </a:r>
          </a:p>
          <a:p>
            <a:r>
              <a:rPr lang="en-US" dirty="0" smtClean="0"/>
              <a:t>100 venue were assessed in New York City and 68 venues were assessed from Toronto, showing that data set from Toronto had discrepancies</a:t>
            </a:r>
          </a:p>
          <a:p>
            <a:r>
              <a:rPr lang="en-US" dirty="0"/>
              <a:t>These categories are the first most common venue category. The analysis is supported based on the count of venue categories captured in the provided bar graphs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6759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use of clustering for generating recommendation services should be proposed for further investment and/or evaluation given the overlap in identified venue types</a:t>
            </a:r>
          </a:p>
          <a:p>
            <a:r>
              <a:rPr lang="en-US" dirty="0" smtClean="0"/>
              <a:t>Using a larger data set or data with missing values. This impacts number of venues and frequency of venue categories available to be evaluated.</a:t>
            </a:r>
          </a:p>
        </p:txBody>
      </p:sp>
    </p:spTree>
    <p:extLst>
      <p:ext uri="{BB962C8B-B14F-4D97-AF65-F5344CB8AC3E}">
        <p14:creationId xmlns:p14="http://schemas.microsoft.com/office/powerpoint/2010/main" val="3722459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 services are key to </a:t>
            </a:r>
            <a:r>
              <a:rPr lang="en-US" dirty="0" err="1" smtClean="0"/>
              <a:t>BeGone</a:t>
            </a:r>
            <a:r>
              <a:rPr lang="en-US" dirty="0" smtClean="0"/>
              <a:t> International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ncrease reader/traveler engagement from its outlet across its new and existing user base</a:t>
            </a:r>
          </a:p>
          <a:p>
            <a:r>
              <a:rPr lang="en-US" dirty="0" smtClean="0"/>
              <a:t>Increase recommendation services from </a:t>
            </a:r>
            <a:r>
              <a:rPr lang="en-US" dirty="0" err="1" smtClean="0"/>
              <a:t>BeGone</a:t>
            </a:r>
            <a:r>
              <a:rPr lang="en-US" dirty="0" smtClean="0"/>
              <a:t> International</a:t>
            </a:r>
            <a:endParaRPr lang="en-US" dirty="0"/>
          </a:p>
          <a:p>
            <a:r>
              <a:rPr lang="en-US" dirty="0" smtClean="0"/>
              <a:t>Marketing of local and destination venues</a:t>
            </a:r>
          </a:p>
          <a:p>
            <a:r>
              <a:rPr lang="en-US" dirty="0" smtClean="0"/>
              <a:t>Demonstration of data analytic capabilities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521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this initiative, The research resources are using location using Python libraries and venue data from publically accessible form from </a:t>
            </a:r>
            <a:r>
              <a:rPr lang="en-US" dirty="0" err="1" smtClean="0"/>
              <a:t>FourSquare</a:t>
            </a:r>
            <a:r>
              <a:rPr lang="en-US" dirty="0" smtClean="0"/>
              <a:t>. From this data source, data on New York City and Toronto venues was acquired. </a:t>
            </a:r>
            <a:endParaRPr lang="en-US" dirty="0"/>
          </a:p>
          <a:p>
            <a:r>
              <a:rPr lang="en-US" dirty="0" smtClean="0"/>
              <a:t>Venue information within the vicinity of the neighborhoods was retrieved using the Foursquare location API. Maps and graphs were generated using Python libraries to visualize the location and venues nearby</a:t>
            </a:r>
          </a:p>
          <a:p>
            <a:r>
              <a:rPr lang="en-US" dirty="0" smtClean="0"/>
              <a:t>Anomalies in data were excluded, i.e. venues without valid postal codes</a:t>
            </a:r>
          </a:p>
          <a:p>
            <a:r>
              <a:rPr lang="en-US" dirty="0" smtClean="0"/>
              <a:t>Mail codes removed from Toronto postal codes, as they did not inform or add value to </a:t>
            </a:r>
            <a:r>
              <a:rPr lang="en-US" dirty="0"/>
              <a:t>the initiative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67836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637" y="452718"/>
            <a:ext cx="9496198" cy="753990"/>
          </a:xfrm>
        </p:spPr>
        <p:txBody>
          <a:bodyPr/>
          <a:lstStyle/>
          <a:p>
            <a:r>
              <a:rPr lang="en-US" dirty="0" smtClean="0"/>
              <a:t>Statistical Analysis on Source Data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616" y="1636044"/>
            <a:ext cx="5848651" cy="46801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5161" y="1636044"/>
            <a:ext cx="1817480" cy="82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5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3990"/>
          </a:xfrm>
        </p:spPr>
        <p:txBody>
          <a:bodyPr/>
          <a:lstStyle/>
          <a:p>
            <a:r>
              <a:rPr lang="en-US" dirty="0" smtClean="0"/>
              <a:t>Statistical Analysis on Source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732" y="1443894"/>
            <a:ext cx="5886753" cy="50993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9921" y="1443894"/>
            <a:ext cx="1828894" cy="83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255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of New York City, NY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0" y="1461541"/>
            <a:ext cx="6916427" cy="48643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02380" y="1461541"/>
            <a:ext cx="34177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100 venues were selected with 500 meters of New York 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100 venues were assessed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4 zip codes were captured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397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of Toronto, Canada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346063"/>
            <a:ext cx="7157804" cy="476242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997252" y="1318045"/>
            <a:ext cx="34177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100 venues were selected with 500 meters of New York 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78 </a:t>
            </a:r>
            <a:r>
              <a:rPr lang="en-US" dirty="0" smtClean="0"/>
              <a:t>venues were assessed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mtClean="0"/>
              <a:t>7 </a:t>
            </a:r>
            <a:r>
              <a:rPr lang="en-US" dirty="0" smtClean="0"/>
              <a:t>zip codes were captured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551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 use of the </a:t>
            </a:r>
            <a:r>
              <a:rPr lang="en-US" dirty="0" err="1" smtClean="0"/>
              <a:t>FourSquare</a:t>
            </a:r>
            <a:r>
              <a:rPr lang="en-US" dirty="0" smtClean="0"/>
              <a:t> data on venues within New York and Toronto required the following maintenance, in order to execute this initiative:</a:t>
            </a:r>
          </a:p>
          <a:p>
            <a:r>
              <a:rPr lang="en-US" dirty="0" smtClean="0"/>
              <a:t>Removal of Toronto venues with Null postal codes, from the any further processing or analysis</a:t>
            </a:r>
          </a:p>
          <a:p>
            <a:r>
              <a:rPr lang="en-US" dirty="0" smtClean="0"/>
              <a:t>Re-formatting of the Toronto postal codes, to remove trailing mail delivery codes</a:t>
            </a:r>
          </a:p>
        </p:txBody>
      </p:sp>
    </p:spTree>
    <p:extLst>
      <p:ext uri="{BB962C8B-B14F-4D97-AF65-F5344CB8AC3E}">
        <p14:creationId xmlns:p14="http://schemas.microsoft.com/office/powerpoint/2010/main" val="2515165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of New York City venues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72" y="1419884"/>
            <a:ext cx="8416439" cy="505586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668656" y="1461541"/>
            <a:ext cx="200868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the 1</a:t>
            </a:r>
            <a:r>
              <a:rPr lang="en-US" baseline="30000" dirty="0"/>
              <a:t>st</a:t>
            </a:r>
            <a:r>
              <a:rPr lang="en-US" dirty="0"/>
              <a:t> most common venue category for each cluster: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Cluster 0 – Coffee 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Cluster 1 – Building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Cluster 2 – Sushi Restaurant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Cluster 3 – Sandwich Place</a:t>
            </a:r>
          </a:p>
        </p:txBody>
      </p:sp>
    </p:spTree>
    <p:extLst>
      <p:ext uri="{BB962C8B-B14F-4D97-AF65-F5344CB8AC3E}">
        <p14:creationId xmlns:p14="http://schemas.microsoft.com/office/powerpoint/2010/main" val="7289352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4394</TotalTime>
  <Words>597</Words>
  <Application>Microsoft Office PowerPoint</Application>
  <PresentationFormat>Widescreen</PresentationFormat>
  <Paragraphs>57</Paragraphs>
  <Slides>15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</vt:lpstr>
      <vt:lpstr>Travel Recommendation Exercise</vt:lpstr>
      <vt:lpstr>Recommendation services are key to BeGone International</vt:lpstr>
      <vt:lpstr>Data </vt:lpstr>
      <vt:lpstr>Statistical Analysis on Source Data</vt:lpstr>
      <vt:lpstr>Statistical Analysis on Source Data</vt:lpstr>
      <vt:lpstr>Map of New York City, NY</vt:lpstr>
      <vt:lpstr>Map of Toronto, Canada</vt:lpstr>
      <vt:lpstr>Data </vt:lpstr>
      <vt:lpstr>Clustering of New York City venues</vt:lpstr>
      <vt:lpstr>Clustering of Toronto venues</vt:lpstr>
      <vt:lpstr>Results</vt:lpstr>
      <vt:lpstr>PowerPoint Presentation</vt:lpstr>
      <vt:lpstr>PowerPoint Presentation</vt:lpstr>
      <vt:lpstr>Observations</vt:lpstr>
      <vt:lpstr>Conclusion</vt:lpstr>
    </vt:vector>
  </TitlesOfParts>
  <Company>NiSource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Presentation</dc:title>
  <dc:creator>Young \ Michael \ Lynn</dc:creator>
  <cp:lastModifiedBy>Young \ Michael \ Lynn</cp:lastModifiedBy>
  <cp:revision>43</cp:revision>
  <dcterms:created xsi:type="dcterms:W3CDTF">2021-05-23T02:55:43Z</dcterms:created>
  <dcterms:modified xsi:type="dcterms:W3CDTF">2021-07-30T03:01:31Z</dcterms:modified>
</cp:coreProperties>
</file>

<file path=docProps/thumbnail.jpeg>
</file>